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83" r:id="rId4"/>
    <p:sldId id="284" r:id="rId5"/>
    <p:sldId id="258" r:id="rId6"/>
    <p:sldId id="260" r:id="rId7"/>
    <p:sldId id="261" r:id="rId8"/>
    <p:sldId id="262" r:id="rId9"/>
    <p:sldId id="286" r:id="rId10"/>
    <p:sldId id="287" r:id="rId11"/>
    <p:sldId id="288" r:id="rId12"/>
    <p:sldId id="263" r:id="rId13"/>
    <p:sldId id="264" r:id="rId14"/>
    <p:sldId id="265" r:id="rId15"/>
    <p:sldId id="266" r:id="rId16"/>
    <p:sldId id="267" r:id="rId17"/>
    <p:sldId id="268" r:id="rId18"/>
    <p:sldId id="285" r:id="rId19"/>
    <p:sldId id="269" r:id="rId20"/>
    <p:sldId id="270" r:id="rId21"/>
    <p:sldId id="271" r:id="rId22"/>
    <p:sldId id="274" r:id="rId23"/>
    <p:sldId id="273" r:id="rId24"/>
    <p:sldId id="272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93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8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1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8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7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98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7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27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8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E9A94-FA00-4370-9E31-F141C4EC6A6E}" type="datetimeFigureOut">
              <a:rPr lang="en-US" smtClean="0"/>
              <a:t>12/16/2016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700A4-C298-432C-BF5D-2C43FE0D4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7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917575"/>
          </a:xfrm>
        </p:spPr>
        <p:txBody>
          <a:bodyPr/>
          <a:lstStyle/>
          <a:p>
            <a:r>
              <a:rPr lang="en-US" dirty="0" smtClean="0"/>
              <a:t>Exercise 18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/>
        </p:nvSpPr>
        <p:spPr>
          <a:xfrm>
            <a:off x="533400" y="1676400"/>
            <a:ext cx="8077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</a:rPr>
              <a:t>Vertebrate Histology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500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Cartilage 400X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414"/>
          <a:stretch/>
        </p:blipFill>
        <p:spPr>
          <a:xfrm>
            <a:off x="1524000" y="1452418"/>
            <a:ext cx="6322868" cy="49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3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Cartilage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7" b="1683"/>
          <a:stretch/>
        </p:blipFill>
        <p:spPr>
          <a:xfrm>
            <a:off x="1447800" y="1577109"/>
            <a:ext cx="6191250" cy="48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9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blood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414"/>
          <a:stretch/>
        </p:blipFill>
        <p:spPr>
          <a:xfrm>
            <a:off x="1524000" y="1524000"/>
            <a:ext cx="626041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2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blood 400X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549"/>
          <a:stretch/>
        </p:blipFill>
        <p:spPr>
          <a:xfrm>
            <a:off x="1447800" y="1447800"/>
            <a:ext cx="6496050" cy="50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blood 400X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010"/>
          <a:stretch/>
        </p:blipFill>
        <p:spPr>
          <a:xfrm>
            <a:off x="1447800" y="1371601"/>
            <a:ext cx="621741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muscle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145"/>
          <a:stretch/>
        </p:blipFill>
        <p:spPr>
          <a:xfrm>
            <a:off x="1676400" y="1600200"/>
            <a:ext cx="5791200" cy="45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26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Skeletal muscle 400X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010"/>
          <a:stretch/>
        </p:blipFill>
        <p:spPr>
          <a:xfrm>
            <a:off x="1828800" y="1676400"/>
            <a:ext cx="5845689" cy="45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5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Cardiac muscle 400X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010"/>
          <a:stretch/>
        </p:blipFill>
        <p:spPr>
          <a:xfrm>
            <a:off x="1524000" y="1470891"/>
            <a:ext cx="6096000" cy="47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85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intestine 40X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010"/>
          <a:stretch/>
        </p:blipFill>
        <p:spPr>
          <a:xfrm>
            <a:off x="1295400" y="1447800"/>
            <a:ext cx="6131637" cy="48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0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muscle 400X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280"/>
          <a:stretch/>
        </p:blipFill>
        <p:spPr>
          <a:xfrm>
            <a:off x="1600200" y="1600200"/>
            <a:ext cx="6130815" cy="47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1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/>
        </p:nvSpPr>
        <p:spPr>
          <a:xfrm>
            <a:off x="533400" y="838200"/>
            <a:ext cx="8077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/>
                </a:solidFill>
              </a:rPr>
              <a:t>In this lab exercise, you observed the </a:t>
            </a:r>
            <a:r>
              <a:rPr lang="en-US" dirty="0" smtClean="0">
                <a:solidFill>
                  <a:schemeClr val="tx1"/>
                </a:solidFill>
              </a:rPr>
              <a:t>diversity of vertebrate tissues. You should know their names and the major tissue type to which they belong. Consult </a:t>
            </a:r>
            <a:r>
              <a:rPr lang="en-US" dirty="0">
                <a:solidFill>
                  <a:schemeClr val="tx1"/>
                </a:solidFill>
              </a:rPr>
              <a:t>your lab manual for the role of </a:t>
            </a:r>
            <a:r>
              <a:rPr lang="en-US" dirty="0" smtClean="0">
                <a:solidFill>
                  <a:schemeClr val="tx1"/>
                </a:solidFill>
              </a:rPr>
              <a:t>each, </a:t>
            </a:r>
            <a:r>
              <a:rPr lang="en-US" dirty="0">
                <a:solidFill>
                  <a:schemeClr val="tx1"/>
                </a:solidFill>
              </a:rPr>
              <a:t>the structures that you will need to recognize on each </a:t>
            </a:r>
            <a:r>
              <a:rPr lang="en-US" dirty="0" smtClean="0">
                <a:solidFill>
                  <a:schemeClr val="tx1"/>
                </a:solidFill>
              </a:rPr>
              <a:t>slide or model, </a:t>
            </a:r>
            <a:r>
              <a:rPr lang="en-US" dirty="0">
                <a:solidFill>
                  <a:schemeClr val="tx1"/>
                </a:solidFill>
              </a:rPr>
              <a:t>and their functions.  As in all exercises, concentrate on those structures in </a:t>
            </a:r>
            <a:r>
              <a:rPr lang="en-US" b="1" dirty="0">
                <a:solidFill>
                  <a:schemeClr val="tx1"/>
                </a:solidFill>
              </a:rPr>
              <a:t>bold face </a:t>
            </a:r>
            <a:r>
              <a:rPr lang="en-US" dirty="0">
                <a:solidFill>
                  <a:schemeClr val="tx1"/>
                </a:solidFill>
              </a:rPr>
              <a:t>type and those that you were asked to label on your diagrams.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5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tissue 100X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414"/>
          <a:stretch/>
        </p:blipFill>
        <p:spPr>
          <a:xfrm>
            <a:off x="1524000" y="1524000"/>
            <a:ext cx="6331556" cy="493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0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tissue 100X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2" b="1280"/>
          <a:stretch/>
        </p:blipFill>
        <p:spPr>
          <a:xfrm>
            <a:off x="1295400" y="1371600"/>
            <a:ext cx="6724650" cy="52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06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tissue 100X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819"/>
          <a:stretch/>
        </p:blipFill>
        <p:spPr>
          <a:xfrm>
            <a:off x="1341582" y="1524000"/>
            <a:ext cx="6518671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24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tissue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011"/>
          <a:stretch/>
        </p:blipFill>
        <p:spPr>
          <a:xfrm>
            <a:off x="1447800" y="1524000"/>
            <a:ext cx="6243400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45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tissue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7" b="1683"/>
          <a:stretch/>
        </p:blipFill>
        <p:spPr>
          <a:xfrm>
            <a:off x="1447800" y="1524000"/>
            <a:ext cx="6419850" cy="49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97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skin 40X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" b="1549"/>
          <a:stretch/>
        </p:blipFill>
        <p:spPr>
          <a:xfrm>
            <a:off x="1161473" y="1447800"/>
            <a:ext cx="6572250" cy="5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0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skin 100X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1" b="1550"/>
          <a:stretch/>
        </p:blipFill>
        <p:spPr>
          <a:xfrm>
            <a:off x="1524000" y="1600200"/>
            <a:ext cx="6132543" cy="47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2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skin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7" b="1413"/>
          <a:stretch/>
        </p:blipFill>
        <p:spPr>
          <a:xfrm>
            <a:off x="1981200" y="1447800"/>
            <a:ext cx="5810250" cy="451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2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skin 40X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414"/>
          <a:stretch/>
        </p:blipFill>
        <p:spPr>
          <a:xfrm>
            <a:off x="1600200" y="1676400"/>
            <a:ext cx="6021443" cy="47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skin 40X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145"/>
          <a:stretch/>
        </p:blipFill>
        <p:spPr>
          <a:xfrm>
            <a:off x="1676400" y="1524000"/>
            <a:ext cx="5962650" cy="46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02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Cheek cells 400X</a:t>
            </a:r>
            <a:endParaRPr lang="en-US" dirty="0"/>
          </a:p>
        </p:txBody>
      </p:sp>
      <p:pic>
        <p:nvPicPr>
          <p:cNvPr id="1026" name="Picture 2" descr="C:\Users\djokine\Documents\111-112 Manual\website 111\Microscopes\Cheek Cells 400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4" b="2070"/>
          <a:stretch/>
        </p:blipFill>
        <p:spPr bwMode="auto">
          <a:xfrm>
            <a:off x="1676400" y="1905000"/>
            <a:ext cx="5723313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467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skin 100X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684"/>
          <a:stretch/>
        </p:blipFill>
        <p:spPr>
          <a:xfrm>
            <a:off x="1676400" y="1676400"/>
            <a:ext cx="5932977" cy="460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02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skin 100X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145"/>
          <a:stretch/>
        </p:blipFill>
        <p:spPr>
          <a:xfrm>
            <a:off x="1676400" y="1600200"/>
            <a:ext cx="5886450" cy="461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02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skin 100X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011"/>
          <a:stretch/>
        </p:blipFill>
        <p:spPr>
          <a:xfrm>
            <a:off x="1752600" y="1600200"/>
            <a:ext cx="5962650" cy="46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3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0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10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Skin Model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Kidney tubules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279"/>
          <a:stretch/>
        </p:blipFill>
        <p:spPr>
          <a:xfrm>
            <a:off x="1395846" y="1371600"/>
            <a:ext cx="662420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0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Frog intestine 400X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414"/>
          <a:stretch/>
        </p:blipFill>
        <p:spPr>
          <a:xfrm>
            <a:off x="1219200" y="1412394"/>
            <a:ext cx="6572250" cy="51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3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40X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010"/>
          <a:stretch/>
        </p:blipFill>
        <p:spPr>
          <a:xfrm>
            <a:off x="1600200" y="1466273"/>
            <a:ext cx="621741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5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100X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3" b="1145"/>
          <a:stretch/>
        </p:blipFill>
        <p:spPr>
          <a:xfrm>
            <a:off x="1450109" y="1447800"/>
            <a:ext cx="6143429" cy="481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88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400X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" b="1145"/>
          <a:stretch/>
        </p:blipFill>
        <p:spPr>
          <a:xfrm>
            <a:off x="1524000" y="1447800"/>
            <a:ext cx="5939348" cy="46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1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Cartilage 100X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2" b="1280"/>
          <a:stretch/>
        </p:blipFill>
        <p:spPr>
          <a:xfrm>
            <a:off x="1295400" y="1415473"/>
            <a:ext cx="6496050" cy="506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9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151</Words>
  <Application>Microsoft Office PowerPoint</Application>
  <PresentationFormat>On-screen Show (4:3)</PresentationFormat>
  <Paragraphs>36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Exercise 18</vt:lpstr>
      <vt:lpstr>PowerPoint Presentation</vt:lpstr>
      <vt:lpstr>Cheek cells 400X</vt:lpstr>
      <vt:lpstr>Kidney tubules 400X</vt:lpstr>
      <vt:lpstr>Frog intestine 400X</vt:lpstr>
      <vt:lpstr>Bone 40X</vt:lpstr>
      <vt:lpstr>Bone 100X</vt:lpstr>
      <vt:lpstr>Bone 400X</vt:lpstr>
      <vt:lpstr>Cartilage 100X</vt:lpstr>
      <vt:lpstr>Cartilage 400X</vt:lpstr>
      <vt:lpstr>Cartilage 400X</vt:lpstr>
      <vt:lpstr>Frog blood 400X</vt:lpstr>
      <vt:lpstr>Human blood 400X</vt:lpstr>
      <vt:lpstr>Human blood 400X</vt:lpstr>
      <vt:lpstr>Skeletal muscle 400X</vt:lpstr>
      <vt:lpstr>Skeletal muscle 400X</vt:lpstr>
      <vt:lpstr>Cardiac muscle 400X</vt:lpstr>
      <vt:lpstr>Frog intestine 40X</vt:lpstr>
      <vt:lpstr>Smooth muscle 400X</vt:lpstr>
      <vt:lpstr>Nervous tissue 100X</vt:lpstr>
      <vt:lpstr>Nervous tissue 100X</vt:lpstr>
      <vt:lpstr>Nervous tissue 100X</vt:lpstr>
      <vt:lpstr>Nervous tissue 400X</vt:lpstr>
      <vt:lpstr>Nervous tissue 400X</vt:lpstr>
      <vt:lpstr>Frog skin 40X</vt:lpstr>
      <vt:lpstr>Frog skin 100X</vt:lpstr>
      <vt:lpstr>Frog skin 400X</vt:lpstr>
      <vt:lpstr>Human skin 40X</vt:lpstr>
      <vt:lpstr>Human skin 40X</vt:lpstr>
      <vt:lpstr>Human skin 100X</vt:lpstr>
      <vt:lpstr>Human skin 100X</vt:lpstr>
      <vt:lpstr>Human skin 100X</vt:lpstr>
      <vt:lpstr>Bone Model</vt:lpstr>
      <vt:lpstr>Bone Model</vt:lpstr>
      <vt:lpstr>Human Skin Model</vt:lpstr>
    </vt:vector>
  </TitlesOfParts>
  <Company>Loyola University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</dc:title>
  <dc:creator>Jokinen, Diane</dc:creator>
  <cp:lastModifiedBy>Jokinen, Diane</cp:lastModifiedBy>
  <cp:revision>10</cp:revision>
  <dcterms:created xsi:type="dcterms:W3CDTF">2016-11-17T22:49:02Z</dcterms:created>
  <dcterms:modified xsi:type="dcterms:W3CDTF">2016-12-16T16:46:11Z</dcterms:modified>
</cp:coreProperties>
</file>